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461" r:id="rId3"/>
    <p:sldId id="460" r:id="rId5"/>
    <p:sldId id="463" r:id="rId6"/>
    <p:sldId id="464" r:id="rId7"/>
    <p:sldId id="465" r:id="rId8"/>
    <p:sldId id="467" r:id="rId9"/>
    <p:sldId id="466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2214" y="-582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2235;&#35838;&#26102;\Lesson34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2235;&#35838;&#26102;\Lesson34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34   Modern Olympics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6　Be a Champion!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10740" y="1784350"/>
            <a:ext cx="4924425" cy="2955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6305" y="431165"/>
            <a:ext cx="6348095" cy="52381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非限制性定语从句是先行词的附加说明,去掉了也不会影响主句的意思,它与主句之间通常用逗号分开,将非限制性定语从句放在句子中间,其前后都需要用逗号隔开。限制性定语从句是先行词不可缺少的部分,去掉它主句意思往往不明确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Our guide,who was a Frenchman,was an excellent cook.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我们的向导,是一个法国人,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擅长烹调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Our guide who was a Frenchman,was an excellent cook.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我们的法国向导,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擅长烹调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(2)非限制性定语从句中,代替人的引导词只能是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,代替事或者物的只能是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which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,不能用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01840" y="39922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422275"/>
            <a:ext cx="6195695" cy="48723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◆句中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since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在这作介词,当作“自……以后”讲,后面接时间点,常与现在完成时或者过去完成时连用,表示某事从过去某一时刻开始,一直持续到现在,还有可能持续到将来。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since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还可以作连词,用来引导时间状语从句,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since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还可以作副词,意思是“从那以后”。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has been skating since 9 o’clock.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他从9点钟就开始溜冰了。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I have learned English since I was five.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从五岁我就开始学英语了。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Since she graduated three years ago,she has been a nurse.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她三年前毕业,从那时起便一直当护士。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01840" y="39922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/>
          <p:nvPr/>
        </p:nvSpPr>
        <p:spPr>
          <a:xfrm>
            <a:off x="915035" y="833120"/>
            <a:ext cx="7672705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Underline the comparative and superlative adjectives and adverbs.</a:t>
            </a:r>
            <a:r>
              <a:rPr lang="en-US" altLang="zh-CN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3795" name="Text Box 5"/>
          <p:cNvSpPr txBox="1"/>
          <p:nvPr/>
        </p:nvSpPr>
        <p:spPr>
          <a:xfrm>
            <a:off x="323850" y="1778000"/>
            <a:ext cx="8569325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Danny says that supper is more important than a world record.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Mine flew farther than Jenny’s airplane, but Brian’s flew the farthest.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 My friend Sandra won the record for the largest book.</a:t>
            </a:r>
          </a:p>
        </p:txBody>
      </p:sp>
      <p:sp>
        <p:nvSpPr>
          <p:cNvPr id="30726" name="Line 6"/>
          <p:cNvSpPr/>
          <p:nvPr/>
        </p:nvSpPr>
        <p:spPr>
          <a:xfrm>
            <a:off x="4808855" y="2421255"/>
            <a:ext cx="2495550" cy="2857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8" name="Line 8"/>
          <p:cNvSpPr/>
          <p:nvPr/>
        </p:nvSpPr>
        <p:spPr>
          <a:xfrm>
            <a:off x="2411413" y="3716338"/>
            <a:ext cx="865187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29" name="Line 9"/>
          <p:cNvSpPr/>
          <p:nvPr/>
        </p:nvSpPr>
        <p:spPr>
          <a:xfrm>
            <a:off x="1693545" y="4352290"/>
            <a:ext cx="158273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30" name="Line 10"/>
          <p:cNvSpPr/>
          <p:nvPr/>
        </p:nvSpPr>
        <p:spPr>
          <a:xfrm>
            <a:off x="6632258" y="5012373"/>
            <a:ext cx="1439862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5"/>
          <p:cNvSpPr/>
          <p:nvPr/>
        </p:nvSpPr>
        <p:spPr>
          <a:xfrm>
            <a:off x="539750" y="908050"/>
            <a:ext cx="8280400" cy="2651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4. The ancient Greeks wanted to have the best athletes compete against each other.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5. Fewer countries take part in the Winter Olympics than in the Summer Olympics.</a:t>
            </a:r>
          </a:p>
        </p:txBody>
      </p:sp>
      <p:sp>
        <p:nvSpPr>
          <p:cNvPr id="31750" name="Line 6"/>
          <p:cNvSpPr/>
          <p:nvPr/>
        </p:nvSpPr>
        <p:spPr>
          <a:xfrm>
            <a:off x="6302375" y="1586865"/>
            <a:ext cx="1296988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751" name="Line 7"/>
          <p:cNvSpPr/>
          <p:nvPr/>
        </p:nvSpPr>
        <p:spPr>
          <a:xfrm>
            <a:off x="987108" y="2864485"/>
            <a:ext cx="936625" cy="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0" name="图片 9" descr="3014ab8e6473f5ac94ed5931a1886064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1811" b="20288"/>
          <a:stretch>
            <a:fillRect/>
          </a:stretch>
        </p:blipFill>
        <p:spPr>
          <a:xfrm>
            <a:off x="3119755" y="3807460"/>
            <a:ext cx="2578735" cy="1627505"/>
          </a:xfrm>
          <a:prstGeom prst="round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640" y="435610"/>
            <a:ext cx="763079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torch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symbol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和平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“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ESL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代表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English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second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language.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airplane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更远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wanted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自从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kid.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creates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吉祥物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song.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268595" y="1273810"/>
            <a:ext cx="10325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peace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665095" y="1664335"/>
            <a:ext cx="16935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stands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for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614160" y="2500630"/>
            <a:ext cx="12687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farther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6111875" y="3406775"/>
            <a:ext cx="9340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since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633845" y="4271010"/>
            <a:ext cx="12490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mascot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5760" y="503809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83945" y="666115"/>
            <a:ext cx="693420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60500" y="369379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154045" y="24923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29698" name="Text Box 8"/>
          <p:cNvSpPr txBox="1"/>
          <p:nvPr/>
        </p:nvSpPr>
        <p:spPr>
          <a:xfrm>
            <a:off x="217488" y="1201738"/>
            <a:ext cx="6840537" cy="21393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6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</a:rPr>
              <a:t>1. Which mascot do you like best?</a:t>
            </a:r>
            <a:endParaRPr lang="en-US" altLang="zh-CN" sz="2800" b="1" i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0" lvl="0" indent="0">
              <a:lnSpc>
                <a:spcPct val="16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</a:rPr>
              <a:t>2. What do you think is the same in every Olympics?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695065" y="3693795"/>
            <a:ext cx="3447415" cy="22860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65480" y="1249680"/>
            <a:ext cx="7017385" cy="44012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(1)The five rings stand for the five continents united together.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(2)There are also the </a:t>
            </a:r>
            <a:r>
              <a:rPr kumimoji="1" lang="en-US" altLang="zh-CN" sz="2800" b="1" i="1" u="none" dirty="0" err="1">
                <a:solidFill>
                  <a:srgbClr val="0000CC"/>
                </a:solidFill>
                <a:latin typeface="Times New Roman" pitchFamily="18" charset="0"/>
              </a:rPr>
              <a:t>Paralympic</a:t>
            </a:r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kumimoji="1" lang="en-US" altLang="zh-CN" sz="2800" b="1" i="1" u="none" dirty="0" err="1" smtClean="0">
                <a:solidFill>
                  <a:srgbClr val="0000CC"/>
                </a:solidFill>
                <a:latin typeface="Times New Roman" pitchFamily="18" charset="0"/>
              </a:rPr>
              <a:t>Games,which</a:t>
            </a:r>
            <a:r>
              <a:rPr kumimoji="1" lang="en-US" altLang="zh-CN" sz="2800" b="1" i="1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kumimoji="1"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</a:rPr>
              <a:t>have </a:t>
            </a:r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been held alongside every Olympic since 1988.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(3)The Olympic motto, “</a:t>
            </a:r>
            <a:r>
              <a:rPr kumimoji="1" lang="en-US" altLang="zh-CN" sz="2800" b="1" i="1" u="none" dirty="0" err="1" smtClean="0">
                <a:solidFill>
                  <a:srgbClr val="0000CC"/>
                </a:solidFill>
                <a:latin typeface="Times New Roman" pitchFamily="18" charset="0"/>
              </a:rPr>
              <a:t>Faster,Higher</a:t>
            </a:r>
            <a:r>
              <a:rPr kumimoji="1"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kumimoji="1" lang="en-US" altLang="zh-CN" sz="2800" b="1" i="1" u="none" dirty="0" err="1" smtClean="0">
                <a:solidFill>
                  <a:srgbClr val="0000CC"/>
                </a:solidFill>
                <a:latin typeface="Times New Roman" pitchFamily="18" charset="0"/>
              </a:rPr>
              <a:t>Stronger”,stays</a:t>
            </a:r>
            <a:r>
              <a:rPr kumimoji="1" lang="en-US" altLang="zh-CN" sz="2800" b="1" i="1" u="none" dirty="0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the same for every Olympics.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(4)The torch—a symbol of peace,light and friendship—is always there.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endParaRPr kumimoji="1" lang="en-US" altLang="zh-CN" sz="2800" b="1" i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8215" y="28765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113020" y="481203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91210" y="530860"/>
            <a:ext cx="800735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passage.At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hear.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united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together.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slogan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created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3.Each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creates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own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34185" y="2237740"/>
            <a:ext cx="23850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continents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502410" y="3030220"/>
            <a:ext cx="14566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host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city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99515" y="3894455"/>
            <a:ext cx="29197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mascot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song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711190" y="4017010"/>
            <a:ext cx="2687320" cy="1864995"/>
          </a:xfrm>
          <a:prstGeom prst="ellipse">
            <a:avLst/>
          </a:prstGeom>
        </p:spPr>
      </p:pic>
      <p:pic>
        <p:nvPicPr>
          <p:cNvPr id="7" name="Lesson34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343528" y="404664"/>
            <a:ext cx="800472" cy="800472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100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39825" y="444500"/>
            <a:ext cx="714311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motto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name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2008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Beijing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06550" y="3950017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 and Me.　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06550" y="1720215"/>
            <a:ext cx="16643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America.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06550" y="2556510"/>
            <a:ext cx="398843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Faster, Higher, Stronger. 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4985" y="3851910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5"/>
          <p:cNvSpPr txBox="1"/>
          <p:nvPr/>
        </p:nvSpPr>
        <p:spPr>
          <a:xfrm>
            <a:off x="374650" y="251143"/>
            <a:ext cx="8661400" cy="20116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         Look at the items below. Are they the same or different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</a:rPr>
              <a:t>in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every Olympics? Read the lesson and write “S” for “same” or ”D” for “different”.</a:t>
            </a:r>
          </a:p>
        </p:txBody>
      </p:sp>
      <p:sp>
        <p:nvSpPr>
          <p:cNvPr id="32771" name="Text Box 6"/>
          <p:cNvSpPr txBox="1"/>
          <p:nvPr/>
        </p:nvSpPr>
        <p:spPr>
          <a:xfrm>
            <a:off x="482600" y="2047558"/>
            <a:ext cx="84455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slogan           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torch             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mascot          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symbol          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motto            (      )</a:t>
            </a:r>
            <a:endParaRPr lang="en-US" altLang="zh-CN" sz="2800" b="1" dirty="0">
              <a:latin typeface="Times New Roman" pitchFamily="18" charset="0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dirty="0">
                <a:latin typeface="Times New Roman" pitchFamily="18" charset="0"/>
              </a:rPr>
              <a:t>The Olympic song              (      )</a:t>
            </a:r>
          </a:p>
        </p:txBody>
      </p:sp>
      <p:sp>
        <p:nvSpPr>
          <p:cNvPr id="16391" name="Text Box 7"/>
          <p:cNvSpPr txBox="1"/>
          <p:nvPr/>
        </p:nvSpPr>
        <p:spPr>
          <a:xfrm>
            <a:off x="5076825" y="2047558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6392" name="Text Box 8"/>
          <p:cNvSpPr txBox="1"/>
          <p:nvPr/>
        </p:nvSpPr>
        <p:spPr>
          <a:xfrm>
            <a:off x="5076825" y="2695258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16393" name="Text Box 9"/>
          <p:cNvSpPr txBox="1"/>
          <p:nvPr/>
        </p:nvSpPr>
        <p:spPr>
          <a:xfrm>
            <a:off x="5076825" y="3271520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6394" name="Text Box 10"/>
          <p:cNvSpPr txBox="1"/>
          <p:nvPr/>
        </p:nvSpPr>
        <p:spPr>
          <a:xfrm>
            <a:off x="5076825" y="5360670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6395" name="Text Box 11"/>
          <p:cNvSpPr txBox="1"/>
          <p:nvPr/>
        </p:nvSpPr>
        <p:spPr>
          <a:xfrm>
            <a:off x="5076825" y="3992245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sp>
        <p:nvSpPr>
          <p:cNvPr id="16396" name="Text Box 12"/>
          <p:cNvSpPr txBox="1"/>
          <p:nvPr/>
        </p:nvSpPr>
        <p:spPr>
          <a:xfrm>
            <a:off x="5076825" y="4639945"/>
            <a:ext cx="5969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75045" y="379412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  <p:bldP spid="16393" grpId="0"/>
      <p:bldP spid="16394" grpId="0"/>
      <p:bldP spid="16395" grpId="0"/>
      <p:bldP spid="1639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6135" y="268605"/>
            <a:ext cx="7366000" cy="52629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slogan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example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created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.</a:t>
            </a:r>
            <a:endParaRPr lang="en-US" altLang="zh-CN" sz="2800" b="1" u="sng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popular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  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modern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matter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which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country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hosting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change.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blue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Europe.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people’s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hearts.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6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always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 smtClean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same-</a:t>
            </a:r>
            <a:r>
              <a:rPr lang="zh-CN" altLang="en-US" sz="2800" b="1" u="sng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                                                         </a:t>
            </a:r>
            <a:r>
              <a:rPr lang="zh-CN" altLang="en-US" sz="28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zh-CN" altLang="en-US" sz="2800" b="1" dirty="0">
              <a:latin typeface="Times New Roman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19672" y="4941168"/>
            <a:ext cx="687768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 do the best and to compete fairly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569085" y="1036955"/>
            <a:ext cx="20193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host city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83768" y="1988840"/>
            <a:ext cx="28225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around the world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940435" y="2807335"/>
            <a:ext cx="20916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are the same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825240" y="3667760"/>
            <a:ext cx="2051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stands for　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644650" y="4085590"/>
            <a:ext cx="13874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touched</a:t>
            </a:r>
            <a:endParaRPr lang="zh-CN" altLang="en-US" dirty="0"/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5710" y="235140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16940" y="476885"/>
            <a:ext cx="5497830" cy="49942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1.The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five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rings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stand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for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five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continents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united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together.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 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意思是“代表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象征”。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The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Great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Wall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stands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China.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长城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象征着中国。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还可以表示“主张”。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 for justice.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我支持正义。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stand for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常用于否定句中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组成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not stand for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结构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表示“不能容忍某事”。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am not going to stand for that kind of behaviour.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我再也不能容忍那种行为了。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251575" y="427101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65555" y="533400"/>
            <a:ext cx="6378279" cy="507831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2.There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are also the Paralympic Games,which have been held alongside every Olympics since 1988.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which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后面引导的从句,是一个非限制性定语从句,用来修饰前面的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  </a:t>
            </a:r>
            <a:r>
              <a:rPr lang="en-US" altLang="zh-CN" sz="2400" b="1" i="1" u="none" dirty="0" err="1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Paralympic</a:t>
            </a:r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Games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which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在这既是引导词,又在从句中充当主语。除此之外,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which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还可以充当宾语。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Most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of gifts,which are expensive, are from that old man.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大部分昂贵的礼物都来自于那位老人。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want to take away the book which you showed me yesterday.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我想带走你昨天给我看的那本书。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01840" y="39922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4208</Words>
  <Application>Kingsoft Office WPP</Application>
  <PresentationFormat>全屏显示(4:3)</PresentationFormat>
  <Paragraphs>149</Paragraphs>
  <Slides>15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80</cp:revision>
  <dcterms:created xsi:type="dcterms:W3CDTF">2015-11-21T07:20:00Z</dcterms:created>
  <dcterms:modified xsi:type="dcterms:W3CDTF">2017-02-07T06:20:46Z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